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0" r:id="rId2"/>
    <p:sldId id="275" r:id="rId3"/>
    <p:sldId id="298" r:id="rId4"/>
    <p:sldId id="277" r:id="rId5"/>
    <p:sldId id="283" r:id="rId6"/>
    <p:sldId id="318" r:id="rId7"/>
    <p:sldId id="319" r:id="rId8"/>
    <p:sldId id="301" r:id="rId9"/>
    <p:sldId id="268" r:id="rId10"/>
    <p:sldId id="279" r:id="rId11"/>
    <p:sldId id="320" r:id="rId12"/>
    <p:sldId id="317" r:id="rId13"/>
    <p:sldId id="305" r:id="rId14"/>
    <p:sldId id="313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7" orient="horz" pos="17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5050"/>
    <a:srgbClr val="404040"/>
    <a:srgbClr val="9BC2DF"/>
    <a:srgbClr val="A6CAEE"/>
    <a:srgbClr val="CCCC33"/>
    <a:srgbClr val="FFC885"/>
    <a:srgbClr val="FEE3AD"/>
    <a:srgbClr val="FFFFFF"/>
    <a:srgbClr val="92B5DB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1" autoAdjust="0"/>
    <p:restoredTop sz="94312" autoAdjust="0"/>
  </p:normalViewPr>
  <p:slideViewPr>
    <p:cSldViewPr snapToGrid="0" showGuides="1">
      <p:cViewPr varScale="1">
        <p:scale>
          <a:sx n="79" d="100"/>
          <a:sy n="79" d="100"/>
        </p:scale>
        <p:origin x="125" y="67"/>
      </p:cViewPr>
      <p:guideLst>
        <p:guide orient="horz" pos="4224"/>
        <p:guide pos="5110"/>
        <p:guide orient="horz" pos="1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2322" y="-31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53-41DE-9092-7C29992B2BB3}"/>
              </c:ext>
            </c:extLst>
          </c:dPt>
          <c:dPt>
            <c:idx val="1"/>
            <c:bubble3D val="0"/>
            <c:spPr>
              <a:solidFill>
                <a:srgbClr val="C75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53-41DE-9092-7C29992B2BB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53-41DE-9092-7C29992B2BB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C53-41DE-9092-7C29992B2BB3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53-41DE-9092-7C29992B2B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0C53-41DE-9092-7C29992B2BB3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0C53-41DE-9092-7C29992B2BB3}"/>
              </c:ext>
            </c:extLst>
          </c:dPt>
          <c:dPt>
            <c:idx val="2"/>
            <c:bubble3D val="0"/>
            <c:spPr>
              <a:solidFill>
                <a:srgbClr val="40404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0C53-41DE-9092-7C29992B2BB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0C53-41DE-9092-7C29992B2BB3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70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0C53-41DE-9092-7C29992B2B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0C53-41DE-9092-7C29992B2BB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0C53-41DE-9092-7C29992B2BB3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0C53-41DE-9092-7C29992B2BB3}"/>
              </c:ext>
            </c:extLst>
          </c:dPt>
          <c:dPt>
            <c:idx val="3"/>
            <c:bubble3D val="0"/>
            <c:spPr>
              <a:solidFill>
                <a:srgbClr val="C75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0C53-41DE-9092-7C29992B2BB3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60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0C53-41DE-9092-7C29992B2BB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0C53-41DE-9092-7C29992B2BB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0C53-41DE-9092-7C29992B2BB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0C53-41DE-9092-7C29992B2BB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0C53-41DE-9092-7C29992B2BB3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23-0C53-41DE-9092-7C29992B2B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0.68533</cdr:x>
      <cdr:y>0.06977</cdr:y>
    </cdr:from>
    <cdr:to>
      <cdr:x>1</cdr:x>
      <cdr:y>0.47068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6433809" y="384287"/>
          <a:ext cx="2560125" cy="22082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BE96E-66E5-4AE0-97D7-7FDAD5BCA6D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71971-2C66-405E-A74D-7E371BACB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3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382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696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931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617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348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742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959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500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19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218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2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145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34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3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1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68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58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38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20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38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35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1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79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65918-C45C-46E3-971A-E05B32712711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99F-76E7-41BC-BC3B-28E0C2273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3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320000">
            <a:off x="3597399" y="1034"/>
            <a:ext cx="5374594" cy="4630173"/>
            <a:chOff x="3404893" y="666070"/>
            <a:chExt cx="5374594" cy="4630173"/>
          </a:xfrm>
        </p:grpSpPr>
        <p:sp>
          <p:nvSpPr>
            <p:cNvPr id="5" name="等腰三角形 4"/>
            <p:cNvSpPr/>
            <p:nvPr/>
          </p:nvSpPr>
          <p:spPr>
            <a:xfrm>
              <a:off x="3466513" y="704830"/>
              <a:ext cx="5258974" cy="4533598"/>
            </a:xfrm>
            <a:prstGeom prst="triangle">
              <a:avLst/>
            </a:prstGeom>
            <a:noFill/>
            <a:ln w="127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49620" y="666070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404893" y="5188243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671487" y="5188243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798922" y="865578"/>
            <a:ext cx="6574352" cy="4122058"/>
            <a:chOff x="2798922" y="1530614"/>
            <a:chExt cx="6574352" cy="4122058"/>
          </a:xfrm>
        </p:grpSpPr>
        <p:sp>
          <p:nvSpPr>
            <p:cNvPr id="10" name="椭圆 9"/>
            <p:cNvSpPr/>
            <p:nvPr/>
          </p:nvSpPr>
          <p:spPr>
            <a:xfrm>
              <a:off x="4034971" y="1530614"/>
              <a:ext cx="4122058" cy="412205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798922" y="1694356"/>
              <a:ext cx="6574352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"/>
                </a:spcAft>
              </a:pPr>
              <a:r>
                <a:rPr lang="en-US" altLang="zh-CN" sz="8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CG</a:t>
              </a:r>
            </a:p>
            <a:p>
              <a:pPr algn="ctr">
                <a:spcAft>
                  <a:spcPts val="100"/>
                </a:spcAft>
              </a:pPr>
              <a:r>
                <a:rPr lang="en-US" altLang="zh-CN" sz="8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FINAL</a:t>
              </a:r>
            </a:p>
            <a:p>
              <a:pPr algn="ctr">
                <a:spcAft>
                  <a:spcPts val="100"/>
                </a:spcAft>
              </a:pPr>
              <a:r>
                <a:rPr lang="en-US" altLang="zh-CN" sz="8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PROJECT</a:t>
              </a:r>
              <a:endParaRPr lang="zh-CN" altLang="en-US" sz="8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32060" y="5022216"/>
            <a:ext cx="753746" cy="734645"/>
            <a:chOff x="1032060" y="5022216"/>
            <a:chExt cx="753746" cy="734645"/>
          </a:xfrm>
        </p:grpSpPr>
        <p:sp>
          <p:nvSpPr>
            <p:cNvPr id="15" name="等腰三角形 14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等腰三角形 16"/>
          <p:cNvSpPr/>
          <p:nvPr/>
        </p:nvSpPr>
        <p:spPr>
          <a:xfrm rot="16200000" flipH="1" flipV="1">
            <a:off x="10561436" y="2089522"/>
            <a:ext cx="466193" cy="401891"/>
          </a:xfrm>
          <a:prstGeom prst="triangle">
            <a:avLst/>
          </a:prstGeom>
          <a:solidFill>
            <a:srgbClr val="C75050"/>
          </a:solidFill>
          <a:ln w="12700">
            <a:solidFill>
              <a:srgbClr val="C7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5400000" flipV="1">
            <a:off x="10835395" y="2837059"/>
            <a:ext cx="312202" cy="269140"/>
          </a:xfrm>
          <a:prstGeom prst="triangle">
            <a:avLst/>
          </a:prstGeom>
          <a:solidFill>
            <a:srgbClr val="40404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20034423" flipH="1" flipV="1">
            <a:off x="10265617" y="3528425"/>
            <a:ext cx="466193" cy="401891"/>
          </a:xfrm>
          <a:prstGeom prst="triangle">
            <a:avLst/>
          </a:prstGeom>
          <a:noFill/>
          <a:ln w="12700">
            <a:solidFill>
              <a:srgbClr val="C7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3050067" flipH="1" flipV="1">
            <a:off x="1101977" y="3288413"/>
            <a:ext cx="466193" cy="401891"/>
          </a:xfrm>
          <a:prstGeom prst="triangle">
            <a:avLst/>
          </a:prstGeom>
          <a:solidFill>
            <a:srgbClr val="40404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AF40EC-E6A0-405C-BEBE-63A1BCDC2262}"/>
              </a:ext>
            </a:extLst>
          </p:cNvPr>
          <p:cNvSpPr txBox="1"/>
          <p:nvPr/>
        </p:nvSpPr>
        <p:spPr>
          <a:xfrm>
            <a:off x="3846513" y="5455130"/>
            <a:ext cx="4498975" cy="738188"/>
          </a:xfrm>
          <a:prstGeom prst="rect">
            <a:avLst/>
          </a:prstGeom>
          <a:noFill/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16340265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许倚安 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16340242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吴宇祺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16340273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杨芮   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16340122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李天译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649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05600"/>
            <a:ext cx="12192000" cy="180000"/>
          </a:xfrm>
          <a:prstGeom prst="rect">
            <a:avLst/>
          </a:prstGeom>
          <a:solidFill>
            <a:srgbClr val="C7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51109" y="254328"/>
            <a:ext cx="6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  <a:ea typeface="+mj-ea"/>
              </a:rPr>
              <a:t>02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402303" y="241629"/>
            <a:ext cx="10241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Gravity System and Collision Detection</a:t>
            </a: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&amp;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Skeletal Animation –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杨芮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2" name="等腰三角形 4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任意多边形 10">
            <a:extLst>
              <a:ext uri="{FF2B5EF4-FFF2-40B4-BE49-F238E27FC236}">
                <a16:creationId xmlns:a16="http://schemas.microsoft.com/office/drawing/2014/main" id="{AF7A81C1-41F9-485F-BB75-A2078A709CAF}"/>
              </a:ext>
            </a:extLst>
          </p:cNvPr>
          <p:cNvSpPr/>
          <p:nvPr/>
        </p:nvSpPr>
        <p:spPr>
          <a:xfrm>
            <a:off x="0" y="3176806"/>
            <a:ext cx="12192000" cy="1879600"/>
          </a:xfrm>
          <a:custGeom>
            <a:avLst/>
            <a:gdLst>
              <a:gd name="connsiteX0" fmla="*/ 0 w 12192000"/>
              <a:gd name="connsiteY0" fmla="*/ 1879600 h 1879600"/>
              <a:gd name="connsiteX1" fmla="*/ 990600 w 12192000"/>
              <a:gd name="connsiteY1" fmla="*/ 1168400 h 1879600"/>
              <a:gd name="connsiteX2" fmla="*/ 2120900 w 12192000"/>
              <a:gd name="connsiteY2" fmla="*/ 1384300 h 1879600"/>
              <a:gd name="connsiteX3" fmla="*/ 3175000 w 12192000"/>
              <a:gd name="connsiteY3" fmla="*/ 1498600 h 1879600"/>
              <a:gd name="connsiteX4" fmla="*/ 4876800 w 12192000"/>
              <a:gd name="connsiteY4" fmla="*/ 774700 h 1879600"/>
              <a:gd name="connsiteX5" fmla="*/ 7620000 w 12192000"/>
              <a:gd name="connsiteY5" fmla="*/ 762000 h 1879600"/>
              <a:gd name="connsiteX6" fmla="*/ 9867900 w 12192000"/>
              <a:gd name="connsiteY6" fmla="*/ 1447800 h 1879600"/>
              <a:gd name="connsiteX7" fmla="*/ 11366500 w 12192000"/>
              <a:gd name="connsiteY7" fmla="*/ 1143000 h 1879600"/>
              <a:gd name="connsiteX8" fmla="*/ 12192000 w 121920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879600">
                <a:moveTo>
                  <a:pt x="0" y="1879600"/>
                </a:moveTo>
                <a:cubicBezTo>
                  <a:pt x="318558" y="1565275"/>
                  <a:pt x="637117" y="1250950"/>
                  <a:pt x="990600" y="1168400"/>
                </a:cubicBezTo>
                <a:cubicBezTo>
                  <a:pt x="1344083" y="1085850"/>
                  <a:pt x="1756833" y="1329267"/>
                  <a:pt x="2120900" y="1384300"/>
                </a:cubicBezTo>
                <a:cubicBezTo>
                  <a:pt x="2484967" y="1439333"/>
                  <a:pt x="2715683" y="1600200"/>
                  <a:pt x="3175000" y="1498600"/>
                </a:cubicBezTo>
                <a:cubicBezTo>
                  <a:pt x="3634317" y="1397000"/>
                  <a:pt x="4135967" y="897467"/>
                  <a:pt x="4876800" y="774700"/>
                </a:cubicBezTo>
                <a:cubicBezTo>
                  <a:pt x="5617633" y="651933"/>
                  <a:pt x="6788150" y="649817"/>
                  <a:pt x="7620000" y="762000"/>
                </a:cubicBezTo>
                <a:cubicBezTo>
                  <a:pt x="8451850" y="874183"/>
                  <a:pt x="9243483" y="1384300"/>
                  <a:pt x="9867900" y="1447800"/>
                </a:cubicBezTo>
                <a:cubicBezTo>
                  <a:pt x="10492317" y="1511300"/>
                  <a:pt x="10979150" y="1384300"/>
                  <a:pt x="11366500" y="1143000"/>
                </a:cubicBezTo>
                <a:cubicBezTo>
                  <a:pt x="11753850" y="901700"/>
                  <a:pt x="11972925" y="450850"/>
                  <a:pt x="12192000" y="0"/>
                </a:cubicBezTo>
              </a:path>
            </a:pathLst>
          </a:custGeom>
          <a:noFill/>
          <a:ln w="19050">
            <a:solidFill>
              <a:srgbClr val="C7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D7A8E3-D4EA-4EC0-9AE1-63050AA4ABA1}"/>
              </a:ext>
            </a:extLst>
          </p:cNvPr>
          <p:cNvSpPr txBox="1"/>
          <p:nvPr/>
        </p:nvSpPr>
        <p:spPr>
          <a:xfrm>
            <a:off x="1402303" y="4870071"/>
            <a:ext cx="2347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利用重力系统，模拟草原上动物的奔跑跳跃的场景。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9B0E46A-2019-406A-A65E-BB660AAD72E9}"/>
              </a:ext>
            </a:extLst>
          </p:cNvPr>
          <p:cNvCxnSpPr/>
          <p:nvPr/>
        </p:nvCxnSpPr>
        <p:spPr>
          <a:xfrm>
            <a:off x="4352376" y="4822663"/>
            <a:ext cx="0" cy="1188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D1C532E-C7F9-4A6B-B5AA-2E87D921D66E}"/>
              </a:ext>
            </a:extLst>
          </p:cNvPr>
          <p:cNvSpPr txBox="1"/>
          <p:nvPr/>
        </p:nvSpPr>
        <p:spPr>
          <a:xfrm>
            <a:off x="5147973" y="4870071"/>
            <a:ext cx="2218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使用碰撞检测，模拟草原上动物斗争、追赶的场景。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974C0D0-05E2-49E3-9A30-FC06D20342D4}"/>
              </a:ext>
            </a:extLst>
          </p:cNvPr>
          <p:cNvSpPr txBox="1"/>
          <p:nvPr/>
        </p:nvSpPr>
        <p:spPr>
          <a:xfrm>
            <a:off x="8570607" y="4822663"/>
            <a:ext cx="2051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使用骨骼动画，模拟动物们吃草、行走、奔跑等的动作。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DD63C1A-57B2-45CF-92E0-039B8FE7BA38}"/>
              </a:ext>
            </a:extLst>
          </p:cNvPr>
          <p:cNvCxnSpPr/>
          <p:nvPr/>
        </p:nvCxnSpPr>
        <p:spPr>
          <a:xfrm flipH="1">
            <a:off x="7968343" y="4822663"/>
            <a:ext cx="0" cy="1188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11F6DC-9122-4F53-827D-A17564AD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388" y="1708376"/>
            <a:ext cx="48672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7357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1109" y="254328"/>
            <a:ext cx="6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  <a:ea typeface="+mj-ea"/>
              </a:rPr>
              <a:t>02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02304" y="241629"/>
            <a:ext cx="910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Particle System &amp; Anti-Aliasing &amp; Fluid Simulation -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吴宇祺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8" name="等腰三角形 7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Oval 14"/>
          <p:cNvSpPr>
            <a:spLocks noChangeArrowheads="1"/>
          </p:cNvSpPr>
          <p:nvPr/>
        </p:nvSpPr>
        <p:spPr bwMode="auto">
          <a:xfrm>
            <a:off x="7103688" y="1918587"/>
            <a:ext cx="2198332" cy="2162548"/>
          </a:xfrm>
          <a:prstGeom prst="ellipse">
            <a:avLst/>
          </a:prstGeom>
          <a:solidFill>
            <a:srgbClr val="404040"/>
          </a:solidFill>
          <a:ln w="6350">
            <a:solidFill>
              <a:schemeClr val="bg1"/>
            </a:solidFill>
          </a:ln>
          <a:extLst/>
        </p:spPr>
        <p:txBody>
          <a:bodyPr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Oval 12"/>
          <p:cNvSpPr>
            <a:spLocks noChangeArrowheads="1"/>
          </p:cNvSpPr>
          <p:nvPr/>
        </p:nvSpPr>
        <p:spPr bwMode="auto">
          <a:xfrm>
            <a:off x="2366590" y="1918587"/>
            <a:ext cx="2205515" cy="2162548"/>
          </a:xfrm>
          <a:prstGeom prst="ellipse">
            <a:avLst/>
          </a:prstGeom>
          <a:solidFill>
            <a:srgbClr val="404040"/>
          </a:solidFill>
          <a:ln w="6350">
            <a:solidFill>
              <a:schemeClr val="bg1"/>
            </a:solidFill>
          </a:ln>
          <a:extLst/>
        </p:spPr>
        <p:txBody>
          <a:bodyPr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Oval 16"/>
          <p:cNvSpPr>
            <a:spLocks noChangeArrowheads="1"/>
          </p:cNvSpPr>
          <p:nvPr/>
        </p:nvSpPr>
        <p:spPr bwMode="auto">
          <a:xfrm>
            <a:off x="4652590" y="3296244"/>
            <a:ext cx="2205515" cy="2159032"/>
          </a:xfrm>
          <a:prstGeom prst="ellipse">
            <a:avLst/>
          </a:prstGeom>
          <a:solidFill>
            <a:srgbClr val="C75050"/>
          </a:solidFill>
          <a:ln w="6350">
            <a:solidFill>
              <a:schemeClr val="bg1"/>
            </a:solidFill>
          </a:ln>
          <a:extLst/>
        </p:spPr>
        <p:txBody>
          <a:bodyPr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图片包含 地面, 户外, 树, 自然&#10;&#10;描述已自动生成">
            <a:extLst>
              <a:ext uri="{FF2B5EF4-FFF2-40B4-BE49-F238E27FC236}">
                <a16:creationId xmlns:a16="http://schemas.microsoft.com/office/drawing/2014/main" id="{476A1211-C180-4259-9E4B-84F77B0F2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r="18321"/>
          <a:stretch/>
        </p:blipFill>
        <p:spPr>
          <a:xfrm>
            <a:off x="2306621" y="1878589"/>
            <a:ext cx="2325452" cy="2242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 descr="图片包含 障子&#10;&#10;描述已自动生成">
            <a:extLst>
              <a:ext uri="{FF2B5EF4-FFF2-40B4-BE49-F238E27FC236}">
                <a16:creationId xmlns:a16="http://schemas.microsoft.com/office/drawing/2014/main" id="{B93C3AB2-92C7-4EFD-9D18-7D3C6BAA18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8186" r="2521" b="4612"/>
          <a:stretch/>
        </p:blipFill>
        <p:spPr>
          <a:xfrm>
            <a:off x="4581833" y="3273944"/>
            <a:ext cx="2325452" cy="22425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 descr="图片包含 草, 树, 户外, 天空&#10;&#10;描述已自动生成">
            <a:extLst>
              <a:ext uri="{FF2B5EF4-FFF2-40B4-BE49-F238E27FC236}">
                <a16:creationId xmlns:a16="http://schemas.microsoft.com/office/drawing/2014/main" id="{34570714-67CA-4F9E-89B9-112E27CED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5" t="9086" r="19030" b="104"/>
          <a:stretch/>
        </p:blipFill>
        <p:spPr>
          <a:xfrm>
            <a:off x="7040127" y="1958584"/>
            <a:ext cx="2325453" cy="21625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03190CB-7DF9-4590-B7C4-2E69AA39F531}"/>
              </a:ext>
            </a:extLst>
          </p:cNvPr>
          <p:cNvSpPr txBox="1"/>
          <p:nvPr/>
        </p:nvSpPr>
        <p:spPr>
          <a:xfrm>
            <a:off x="1192684" y="4161128"/>
            <a:ext cx="234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使用粒子系统模拟下雨的效果。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8CEC5B8-CECF-4579-8273-10F745AB445B}"/>
              </a:ext>
            </a:extLst>
          </p:cNvPr>
          <p:cNvSpPr txBox="1"/>
          <p:nvPr/>
        </p:nvSpPr>
        <p:spPr>
          <a:xfrm>
            <a:off x="4692316" y="5705208"/>
            <a:ext cx="234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使用抗锯齿技术减少图形的锯齿现象。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930560E-2303-472D-B8F4-F08362DC2BEB}"/>
              </a:ext>
            </a:extLst>
          </p:cNvPr>
          <p:cNvSpPr txBox="1"/>
          <p:nvPr/>
        </p:nvSpPr>
        <p:spPr>
          <a:xfrm>
            <a:off x="8921328" y="4161128"/>
            <a:ext cx="234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使用流体模拟制作草原上的小溪。</a:t>
            </a:r>
          </a:p>
        </p:txBody>
      </p:sp>
    </p:spTree>
    <p:extLst>
      <p:ext uri="{BB962C8B-B14F-4D97-AF65-F5344CB8AC3E}">
        <p14:creationId xmlns:p14="http://schemas.microsoft.com/office/powerpoint/2010/main" val="37475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138703" y="820267"/>
            <a:ext cx="1914597" cy="3045017"/>
          </a:xfrm>
          <a:prstGeom prst="rect">
            <a:avLst/>
          </a:prstGeom>
          <a:noFill/>
          <a:ln w="19050" cap="flat" cmpd="sng" algn="ctr">
            <a:solidFill>
              <a:srgbClr val="C75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49778" y="3318041"/>
            <a:ext cx="1903521" cy="484289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ctr"/>
            <a:r>
              <a:rPr lang="zh-CN" altLang="en-US" sz="24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进度</a:t>
            </a:r>
            <a:endParaRPr lang="zh-CN" altLang="en-US" sz="2400" b="1" spc="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15429" y="2654776"/>
            <a:ext cx="4161142" cy="393954"/>
          </a:xfrm>
          <a:prstGeom prst="rect">
            <a:avLst/>
          </a:prstGeom>
          <a:solidFill>
            <a:srgbClr val="C75050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600" kern="0" spc="2000">
              <a:solidFill>
                <a:srgbClr val="282728"/>
              </a:solidFill>
              <a:latin typeface="Mistral" panose="03090702030407020403" pitchFamily="66" charset="0"/>
              <a:ea typeface="幼圆" panose="020105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38702" y="6626004"/>
            <a:ext cx="1914597" cy="231996"/>
          </a:xfrm>
          <a:prstGeom prst="rect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311704" y="1006973"/>
            <a:ext cx="1568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PART   THREE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09999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箭头连接符 23"/>
          <p:cNvCxnSpPr/>
          <p:nvPr/>
        </p:nvCxnSpPr>
        <p:spPr>
          <a:xfrm>
            <a:off x="1155700" y="3918947"/>
            <a:ext cx="9855200" cy="0"/>
          </a:xfrm>
          <a:prstGeom prst="straightConnector1">
            <a:avLst/>
          </a:prstGeom>
          <a:ln w="5715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34"/>
          <p:cNvSpPr/>
          <p:nvPr/>
        </p:nvSpPr>
        <p:spPr>
          <a:xfrm>
            <a:off x="1541579" y="2888261"/>
            <a:ext cx="1262608" cy="162378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C7505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椭圆 34"/>
          <p:cNvSpPr/>
          <p:nvPr/>
        </p:nvSpPr>
        <p:spPr>
          <a:xfrm>
            <a:off x="5285995" y="2912961"/>
            <a:ext cx="1262608" cy="162378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椭圆 34"/>
          <p:cNvSpPr/>
          <p:nvPr/>
        </p:nvSpPr>
        <p:spPr>
          <a:xfrm>
            <a:off x="8852859" y="2877187"/>
            <a:ext cx="1262608" cy="162378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0800000">
            <a:off x="7075144" y="3200993"/>
            <a:ext cx="1393673" cy="1810704"/>
            <a:chOff x="4020870" y="2194485"/>
            <a:chExt cx="1102258" cy="1432090"/>
          </a:xfrm>
          <a:solidFill>
            <a:schemeClr val="bg2">
              <a:lumMod val="90000"/>
            </a:schemeClr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rot="10800000">
            <a:off x="3330728" y="3231412"/>
            <a:ext cx="1393673" cy="1810704"/>
            <a:chOff x="4020870" y="2194485"/>
            <a:chExt cx="1102258" cy="1432090"/>
          </a:xfrm>
          <a:solidFill>
            <a:schemeClr val="accent2">
              <a:lumMod val="75000"/>
            </a:schemeClr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73"/>
          <p:cNvSpPr txBox="1"/>
          <p:nvPr/>
        </p:nvSpPr>
        <p:spPr>
          <a:xfrm>
            <a:off x="1541578" y="3589002"/>
            <a:ext cx="1262609" cy="661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300"/>
              </a:lnSpc>
              <a:defRPr sz="1200"/>
            </a:lvl1pPr>
          </a:lstStyle>
          <a:p>
            <a:r>
              <a:rPr lang="zh-CN" altLang="en-US" sz="1800" dirty="0">
                <a:solidFill>
                  <a:schemeClr val="bg1"/>
                </a:solidFill>
              </a:rPr>
              <a:t>确定内容分工</a:t>
            </a:r>
          </a:p>
        </p:txBody>
      </p:sp>
      <p:sp>
        <p:nvSpPr>
          <p:cNvPr id="40" name="TextBox 74"/>
          <p:cNvSpPr txBox="1"/>
          <p:nvPr/>
        </p:nvSpPr>
        <p:spPr>
          <a:xfrm>
            <a:off x="3409052" y="3577650"/>
            <a:ext cx="1262609" cy="663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3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选取环境动物模型</a:t>
            </a:r>
          </a:p>
        </p:txBody>
      </p:sp>
      <p:sp>
        <p:nvSpPr>
          <p:cNvPr id="41" name="TextBox 75"/>
          <p:cNvSpPr txBox="1"/>
          <p:nvPr/>
        </p:nvSpPr>
        <p:spPr>
          <a:xfrm>
            <a:off x="5279320" y="3577650"/>
            <a:ext cx="1262609" cy="661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3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选取天空盒素材</a:t>
            </a:r>
          </a:p>
        </p:txBody>
      </p:sp>
      <p:sp>
        <p:nvSpPr>
          <p:cNvPr id="42" name="TextBox 76"/>
          <p:cNvSpPr txBox="1"/>
          <p:nvPr/>
        </p:nvSpPr>
        <p:spPr>
          <a:xfrm>
            <a:off x="7171062" y="3743026"/>
            <a:ext cx="1262609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3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导入模型</a:t>
            </a:r>
          </a:p>
        </p:txBody>
      </p:sp>
      <p:sp>
        <p:nvSpPr>
          <p:cNvPr id="43" name="TextBox 77"/>
          <p:cNvSpPr txBox="1"/>
          <p:nvPr/>
        </p:nvSpPr>
        <p:spPr>
          <a:xfrm>
            <a:off x="8852860" y="3577651"/>
            <a:ext cx="1262609" cy="661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3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加入骨骼动画</a:t>
            </a:r>
          </a:p>
        </p:txBody>
      </p:sp>
      <p:sp>
        <p:nvSpPr>
          <p:cNvPr id="44" name="矩形 43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51109" y="254328"/>
            <a:ext cx="6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  <a:ea typeface="+mj-ea"/>
              </a:rPr>
              <a:t>03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402304" y="241629"/>
            <a:ext cx="513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进度</a:t>
            </a:r>
          </a:p>
        </p:txBody>
      </p:sp>
      <p:grpSp>
        <p:nvGrpSpPr>
          <p:cNvPr id="47" name="组合 46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8" name="等腰三角形 47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55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31" grpId="0" animBg="1"/>
          <p:bldP spid="32" grpId="0" animBg="1"/>
          <p:bldP spid="39" grpId="0"/>
          <p:bldP spid="40" grpId="0"/>
          <p:bldP spid="41" grpId="0"/>
          <p:bldP spid="42" grpId="0"/>
          <p:bldP spid="4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31" grpId="0" animBg="1"/>
          <p:bldP spid="32" grpId="0" animBg="1"/>
          <p:bldP spid="39" grpId="0"/>
          <p:bldP spid="40" grpId="0"/>
          <p:bldP spid="41" grpId="0"/>
          <p:bldP spid="42" grpId="0"/>
          <p:bldP spid="4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320000">
            <a:off x="3597399" y="666070"/>
            <a:ext cx="5374594" cy="4630173"/>
            <a:chOff x="3404893" y="666070"/>
            <a:chExt cx="5374594" cy="4630173"/>
          </a:xfrm>
        </p:grpSpPr>
        <p:sp>
          <p:nvSpPr>
            <p:cNvPr id="5" name="等腰三角形 4"/>
            <p:cNvSpPr/>
            <p:nvPr/>
          </p:nvSpPr>
          <p:spPr>
            <a:xfrm>
              <a:off x="3466513" y="704830"/>
              <a:ext cx="5258974" cy="4533598"/>
            </a:xfrm>
            <a:prstGeom prst="triangle">
              <a:avLst/>
            </a:prstGeom>
            <a:noFill/>
            <a:ln w="127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49620" y="666070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404893" y="5188243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671487" y="5188243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034971" y="1530614"/>
            <a:ext cx="4122058" cy="4122058"/>
            <a:chOff x="4034971" y="1530614"/>
            <a:chExt cx="4122058" cy="4122058"/>
          </a:xfrm>
        </p:grpSpPr>
        <p:sp>
          <p:nvSpPr>
            <p:cNvPr id="10" name="椭圆 9"/>
            <p:cNvSpPr/>
            <p:nvPr/>
          </p:nvSpPr>
          <p:spPr>
            <a:xfrm>
              <a:off x="4034971" y="1530614"/>
              <a:ext cx="4122058" cy="412205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23490" y="3054004"/>
              <a:ext cx="33366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Thanks!</a:t>
              </a:r>
              <a:endPara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32060" y="5022216"/>
            <a:ext cx="753746" cy="734645"/>
            <a:chOff x="1032060" y="5022216"/>
            <a:chExt cx="753746" cy="734645"/>
          </a:xfrm>
        </p:grpSpPr>
        <p:sp>
          <p:nvSpPr>
            <p:cNvPr id="15" name="等腰三角形 14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等腰三角形 16"/>
          <p:cNvSpPr/>
          <p:nvPr/>
        </p:nvSpPr>
        <p:spPr>
          <a:xfrm rot="16200000" flipH="1" flipV="1">
            <a:off x="10561436" y="2089522"/>
            <a:ext cx="466193" cy="401891"/>
          </a:xfrm>
          <a:prstGeom prst="triangle">
            <a:avLst/>
          </a:prstGeom>
          <a:solidFill>
            <a:srgbClr val="C75050"/>
          </a:solidFill>
          <a:ln w="12700">
            <a:solidFill>
              <a:srgbClr val="C7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5400000" flipV="1">
            <a:off x="10835395" y="2837059"/>
            <a:ext cx="312202" cy="269140"/>
          </a:xfrm>
          <a:prstGeom prst="triangle">
            <a:avLst/>
          </a:prstGeom>
          <a:solidFill>
            <a:srgbClr val="40404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20034423" flipH="1" flipV="1">
            <a:off x="10265617" y="3528425"/>
            <a:ext cx="466193" cy="401891"/>
          </a:xfrm>
          <a:prstGeom prst="triangle">
            <a:avLst/>
          </a:prstGeom>
          <a:noFill/>
          <a:ln w="12700">
            <a:solidFill>
              <a:srgbClr val="C7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3050067" flipH="1" flipV="1">
            <a:off x="1101977" y="3288413"/>
            <a:ext cx="466193" cy="401891"/>
          </a:xfrm>
          <a:prstGeom prst="triangle">
            <a:avLst/>
          </a:prstGeom>
          <a:solidFill>
            <a:srgbClr val="40404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0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5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10372698" y="3855703"/>
            <a:ext cx="306854" cy="3068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1812243" y="1270591"/>
          <a:ext cx="8136000" cy="55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7917031" y="4011144"/>
            <a:ext cx="2591943" cy="0"/>
          </a:xfrm>
          <a:prstGeom prst="line">
            <a:avLst/>
          </a:prstGeom>
          <a:ln w="28575">
            <a:solidFill>
              <a:srgbClr val="C75050"/>
            </a:solidFill>
            <a:round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164875" y="4387029"/>
            <a:ext cx="306854" cy="3068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H="1" flipV="1">
            <a:off x="1318303" y="4531578"/>
            <a:ext cx="2815906" cy="22325"/>
          </a:xfrm>
          <a:prstGeom prst="line">
            <a:avLst/>
          </a:prstGeom>
          <a:ln w="28575">
            <a:solidFill>
              <a:srgbClr val="C75050"/>
            </a:solidFill>
            <a:round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312327" y="3802254"/>
            <a:ext cx="1390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5058" y="2095631"/>
            <a:ext cx="204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96254" y="1775342"/>
            <a:ext cx="204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Bonus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75058" y="2680406"/>
            <a:ext cx="2485338" cy="1535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300"/>
              </a:lnSpc>
              <a:defRPr sz="1200"/>
            </a:lvl1pPr>
          </a:lstStyle>
          <a:p>
            <a:pPr algn="l"/>
            <a:r>
              <a:rPr lang="en-US" altLang="zh-CN" sz="1600" dirty="0"/>
              <a:t>1. </a:t>
            </a:r>
            <a:r>
              <a:rPr lang="zh-CN" altLang="en-US" sz="1600" dirty="0"/>
              <a:t>导入可控制的摄像机。</a:t>
            </a:r>
            <a:endParaRPr lang="en-US" altLang="zh-CN" sz="1600" dirty="0"/>
          </a:p>
          <a:p>
            <a:pPr algn="l"/>
            <a:r>
              <a:rPr lang="en-US" altLang="zh-CN" sz="1600" dirty="0"/>
              <a:t>2. </a:t>
            </a:r>
            <a:r>
              <a:rPr lang="zh-CN" altLang="en-US" sz="1600" dirty="0"/>
              <a:t>导入牛羊、树木花草、石头等各个模型，并使用贴图渲染模型的纹路，加上光照效果。</a:t>
            </a:r>
            <a:endParaRPr lang="en-US" altLang="zh-CN" sz="1600" dirty="0"/>
          </a:p>
        </p:txBody>
      </p:sp>
      <p:sp>
        <p:nvSpPr>
          <p:cNvPr id="40" name="文本框 39"/>
          <p:cNvSpPr txBox="1"/>
          <p:nvPr/>
        </p:nvSpPr>
        <p:spPr>
          <a:xfrm>
            <a:off x="8360496" y="2360117"/>
            <a:ext cx="2485338" cy="1240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300"/>
              </a:lnSpc>
              <a:defRPr sz="1200"/>
            </a:lvl1pPr>
          </a:lstStyle>
          <a:p>
            <a:r>
              <a:rPr lang="zh-CN" altLang="en-US" sz="1600" dirty="0"/>
              <a:t>环境中添加上天空、下雨的效果、以及小溪；给动物加上骨架动画，以此测试重力系统与碰撞检测。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8092528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6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5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6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6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Graphic spid="11" grpId="0">
        <p:bldAsOne/>
      </p:bldGraphic>
      <p:bldP spid="27" grpId="0" animBg="1"/>
      <p:bldP spid="18" grpId="0"/>
      <p:bldP spid="35" grpId="0"/>
      <p:bldP spid="37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138703" y="820267"/>
            <a:ext cx="1914597" cy="3045017"/>
          </a:xfrm>
          <a:prstGeom prst="rect">
            <a:avLst/>
          </a:prstGeom>
          <a:noFill/>
          <a:ln w="19050" cap="flat" cmpd="sng" algn="ctr">
            <a:solidFill>
              <a:srgbClr val="C75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11703" y="3318041"/>
            <a:ext cx="1568597" cy="484289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ctr"/>
            <a:r>
              <a:rPr lang="en-US" altLang="zh-CN" sz="2400" b="1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BASIC</a:t>
            </a:r>
            <a:endParaRPr lang="zh-CN" altLang="en-US" sz="2400" b="1" spc="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15429" y="2654776"/>
            <a:ext cx="4161142" cy="393954"/>
          </a:xfrm>
          <a:prstGeom prst="rect">
            <a:avLst/>
          </a:prstGeom>
          <a:solidFill>
            <a:srgbClr val="C75050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600" kern="0" spc="2000">
              <a:solidFill>
                <a:srgbClr val="282728"/>
              </a:solidFill>
              <a:latin typeface="Mistral" panose="03090702030407020403" pitchFamily="66" charset="0"/>
              <a:ea typeface="幼圆" panose="020105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38702" y="6626004"/>
            <a:ext cx="1914597" cy="231996"/>
          </a:xfrm>
          <a:prstGeom prst="rect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46513" y="4235941"/>
            <a:ext cx="4498975" cy="738188"/>
          </a:xfrm>
          <a:prstGeom prst="rect">
            <a:avLst/>
          </a:prstGeom>
          <a:noFill/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Camera Roaming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Simple lighting and shading(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phong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Texture mapping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 Shadow mapping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 Model import &amp; Mesh viewing(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Assimp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58968" y="1006973"/>
            <a:ext cx="1274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PART   ONE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829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  <a:ea typeface="+mj-ea"/>
              </a:rPr>
              <a:t>01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402304" y="241629"/>
            <a:ext cx="513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Camera Roaming –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杨芮</a:t>
            </a: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51109" y="2605391"/>
            <a:ext cx="4653448" cy="2977765"/>
            <a:chOff x="651109" y="2376419"/>
            <a:chExt cx="4653448" cy="3709504"/>
          </a:xfrm>
        </p:grpSpPr>
        <p:grpSp>
          <p:nvGrpSpPr>
            <p:cNvPr id="26" name="组合 25"/>
            <p:cNvGrpSpPr/>
            <p:nvPr/>
          </p:nvGrpSpPr>
          <p:grpSpPr>
            <a:xfrm>
              <a:off x="651109" y="2376419"/>
              <a:ext cx="4653448" cy="3709504"/>
              <a:chOff x="676860" y="2373244"/>
              <a:chExt cx="4653448" cy="3709504"/>
            </a:xfrm>
          </p:grpSpPr>
          <p:grpSp>
            <p:nvGrpSpPr>
              <p:cNvPr id="5" name="Group 4"/>
              <p:cNvGrpSpPr>
                <a:grpSpLocks noChangeAspect="1"/>
              </p:cNvGrpSpPr>
              <p:nvPr/>
            </p:nvGrpSpPr>
            <p:grpSpPr bwMode="auto">
              <a:xfrm>
                <a:off x="676860" y="2373244"/>
                <a:ext cx="4653448" cy="3709504"/>
                <a:chOff x="223" y="839"/>
                <a:chExt cx="3109" cy="2530"/>
              </a:xfrm>
            </p:grpSpPr>
            <p:sp>
              <p:nvSpPr>
                <p:cNvPr id="7" name="Freeform 5"/>
                <p:cNvSpPr>
                  <a:spLocks/>
                </p:cNvSpPr>
                <p:nvPr/>
              </p:nvSpPr>
              <p:spPr bwMode="auto">
                <a:xfrm>
                  <a:off x="223" y="839"/>
                  <a:ext cx="3109" cy="1927"/>
                </a:xfrm>
                <a:custGeom>
                  <a:avLst/>
                  <a:gdLst>
                    <a:gd name="T0" fmla="*/ 0 w 1313"/>
                    <a:gd name="T1" fmla="*/ 795 h 795"/>
                    <a:gd name="T2" fmla="*/ 0 w 1313"/>
                    <a:gd name="T3" fmla="*/ 29 h 795"/>
                    <a:gd name="T4" fmla="*/ 29 w 1313"/>
                    <a:gd name="T5" fmla="*/ 0 h 795"/>
                    <a:gd name="T6" fmla="*/ 1284 w 1313"/>
                    <a:gd name="T7" fmla="*/ 0 h 795"/>
                    <a:gd name="T8" fmla="*/ 1313 w 1313"/>
                    <a:gd name="T9" fmla="*/ 29 h 795"/>
                    <a:gd name="T10" fmla="*/ 1313 w 1313"/>
                    <a:gd name="T11" fmla="*/ 795 h 795"/>
                    <a:gd name="T12" fmla="*/ 0 w 1313"/>
                    <a:gd name="T13" fmla="*/ 795 h 7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13" h="795">
                      <a:moveTo>
                        <a:pt x="0" y="795"/>
                      </a:move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1284" y="0"/>
                        <a:pt x="1284" y="0"/>
                        <a:pt x="1284" y="0"/>
                      </a:cubicBezTo>
                      <a:cubicBezTo>
                        <a:pt x="1300" y="0"/>
                        <a:pt x="1313" y="13"/>
                        <a:pt x="1313" y="29"/>
                      </a:cubicBezTo>
                      <a:cubicBezTo>
                        <a:pt x="1313" y="795"/>
                        <a:pt x="1313" y="795"/>
                        <a:pt x="1313" y="795"/>
                      </a:cubicBezTo>
                      <a:lnTo>
                        <a:pt x="0" y="79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" name="Freeform 6"/>
                <p:cNvSpPr>
                  <a:spLocks/>
                </p:cNvSpPr>
                <p:nvPr/>
              </p:nvSpPr>
              <p:spPr bwMode="auto">
                <a:xfrm>
                  <a:off x="223" y="2766"/>
                  <a:ext cx="3109" cy="139"/>
                </a:xfrm>
                <a:custGeom>
                  <a:avLst/>
                  <a:gdLst>
                    <a:gd name="T0" fmla="*/ 1284 w 1313"/>
                    <a:gd name="T1" fmla="*/ 118 h 118"/>
                    <a:gd name="T2" fmla="*/ 29 w 1313"/>
                    <a:gd name="T3" fmla="*/ 118 h 118"/>
                    <a:gd name="T4" fmla="*/ 0 w 1313"/>
                    <a:gd name="T5" fmla="*/ 89 h 118"/>
                    <a:gd name="T6" fmla="*/ 0 w 1313"/>
                    <a:gd name="T7" fmla="*/ 0 h 118"/>
                    <a:gd name="T8" fmla="*/ 1313 w 1313"/>
                    <a:gd name="T9" fmla="*/ 0 h 118"/>
                    <a:gd name="T10" fmla="*/ 1313 w 1313"/>
                    <a:gd name="T11" fmla="*/ 89 h 118"/>
                    <a:gd name="T12" fmla="*/ 1284 w 1313"/>
                    <a:gd name="T13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13" h="118">
                      <a:moveTo>
                        <a:pt x="1284" y="118"/>
                      </a:moveTo>
                      <a:cubicBezTo>
                        <a:pt x="29" y="118"/>
                        <a:pt x="29" y="118"/>
                        <a:pt x="29" y="118"/>
                      </a:cubicBezTo>
                      <a:cubicBezTo>
                        <a:pt x="13" y="118"/>
                        <a:pt x="0" y="105"/>
                        <a:pt x="0" y="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13" y="0"/>
                        <a:pt x="1313" y="0"/>
                        <a:pt x="1313" y="0"/>
                      </a:cubicBezTo>
                      <a:cubicBezTo>
                        <a:pt x="1313" y="89"/>
                        <a:pt x="1313" y="89"/>
                        <a:pt x="1313" y="89"/>
                      </a:cubicBezTo>
                      <a:cubicBezTo>
                        <a:pt x="1313" y="105"/>
                        <a:pt x="1300" y="118"/>
                        <a:pt x="1284" y="118"/>
                      </a:cubicBez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" name="Freeform 7"/>
                <p:cNvSpPr>
                  <a:spLocks/>
                </p:cNvSpPr>
                <p:nvPr/>
              </p:nvSpPr>
              <p:spPr bwMode="auto">
                <a:xfrm>
                  <a:off x="1284" y="2905"/>
                  <a:ext cx="1041" cy="376"/>
                </a:xfrm>
                <a:custGeom>
                  <a:avLst/>
                  <a:gdLst>
                    <a:gd name="T0" fmla="*/ 0 w 1041"/>
                    <a:gd name="T1" fmla="*/ 376 h 376"/>
                    <a:gd name="T2" fmla="*/ 0 w 1041"/>
                    <a:gd name="T3" fmla="*/ 338 h 376"/>
                    <a:gd name="T4" fmla="*/ 120 w 1041"/>
                    <a:gd name="T5" fmla="*/ 324 h 376"/>
                    <a:gd name="T6" fmla="*/ 206 w 1041"/>
                    <a:gd name="T7" fmla="*/ 0 h 376"/>
                    <a:gd name="T8" fmla="*/ 833 w 1041"/>
                    <a:gd name="T9" fmla="*/ 0 h 376"/>
                    <a:gd name="T10" fmla="*/ 918 w 1041"/>
                    <a:gd name="T11" fmla="*/ 324 h 376"/>
                    <a:gd name="T12" fmla="*/ 1041 w 1041"/>
                    <a:gd name="T13" fmla="*/ 338 h 376"/>
                    <a:gd name="T14" fmla="*/ 1041 w 1041"/>
                    <a:gd name="T15" fmla="*/ 376 h 376"/>
                    <a:gd name="T16" fmla="*/ 0 w 1041"/>
                    <a:gd name="T17" fmla="*/ 376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1" h="376">
                      <a:moveTo>
                        <a:pt x="0" y="376"/>
                      </a:moveTo>
                      <a:lnTo>
                        <a:pt x="0" y="338"/>
                      </a:lnTo>
                      <a:lnTo>
                        <a:pt x="120" y="324"/>
                      </a:lnTo>
                      <a:lnTo>
                        <a:pt x="206" y="0"/>
                      </a:lnTo>
                      <a:lnTo>
                        <a:pt x="833" y="0"/>
                      </a:lnTo>
                      <a:lnTo>
                        <a:pt x="918" y="324"/>
                      </a:lnTo>
                      <a:lnTo>
                        <a:pt x="1041" y="338"/>
                      </a:lnTo>
                      <a:lnTo>
                        <a:pt x="1041" y="376"/>
                      </a:lnTo>
                      <a:lnTo>
                        <a:pt x="0" y="376"/>
                      </a:lnTo>
                      <a:close/>
                    </a:path>
                  </a:pathLst>
                </a:custGeom>
                <a:solidFill>
                  <a:srgbClr val="6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" name="Freeform 8"/>
                <p:cNvSpPr>
                  <a:spLocks/>
                </p:cNvSpPr>
                <p:nvPr/>
              </p:nvSpPr>
              <p:spPr bwMode="auto">
                <a:xfrm>
                  <a:off x="1284" y="2993"/>
                  <a:ext cx="1041" cy="376"/>
                </a:xfrm>
                <a:custGeom>
                  <a:avLst/>
                  <a:gdLst>
                    <a:gd name="T0" fmla="*/ 0 w 1041"/>
                    <a:gd name="T1" fmla="*/ 376 h 376"/>
                    <a:gd name="T2" fmla="*/ 0 w 1041"/>
                    <a:gd name="T3" fmla="*/ 338 h 376"/>
                    <a:gd name="T4" fmla="*/ 120 w 1041"/>
                    <a:gd name="T5" fmla="*/ 324 h 376"/>
                    <a:gd name="T6" fmla="*/ 206 w 1041"/>
                    <a:gd name="T7" fmla="*/ 0 h 376"/>
                    <a:gd name="T8" fmla="*/ 833 w 1041"/>
                    <a:gd name="T9" fmla="*/ 0 h 376"/>
                    <a:gd name="T10" fmla="*/ 918 w 1041"/>
                    <a:gd name="T11" fmla="*/ 324 h 376"/>
                    <a:gd name="T12" fmla="*/ 1041 w 1041"/>
                    <a:gd name="T13" fmla="*/ 338 h 376"/>
                    <a:gd name="T14" fmla="*/ 1041 w 1041"/>
                    <a:gd name="T15" fmla="*/ 376 h 376"/>
                    <a:gd name="T16" fmla="*/ 0 w 1041"/>
                    <a:gd name="T17" fmla="*/ 376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1" h="376">
                      <a:moveTo>
                        <a:pt x="0" y="376"/>
                      </a:moveTo>
                      <a:lnTo>
                        <a:pt x="0" y="338"/>
                      </a:lnTo>
                      <a:lnTo>
                        <a:pt x="120" y="324"/>
                      </a:lnTo>
                      <a:lnTo>
                        <a:pt x="206" y="0"/>
                      </a:lnTo>
                      <a:lnTo>
                        <a:pt x="833" y="0"/>
                      </a:lnTo>
                      <a:lnTo>
                        <a:pt x="918" y="324"/>
                      </a:lnTo>
                      <a:lnTo>
                        <a:pt x="1041" y="338"/>
                      </a:lnTo>
                      <a:lnTo>
                        <a:pt x="1041" y="376"/>
                      </a:lnTo>
                      <a:lnTo>
                        <a:pt x="0" y="376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" name="Oval 9"/>
                <p:cNvSpPr>
                  <a:spLocks noChangeArrowheads="1"/>
                </p:cNvSpPr>
                <p:nvPr/>
              </p:nvSpPr>
              <p:spPr bwMode="auto">
                <a:xfrm>
                  <a:off x="1793" y="882"/>
                  <a:ext cx="30" cy="33"/>
                </a:xfrm>
                <a:prstGeom prst="ellipse">
                  <a:avLst/>
                </a:prstGeom>
                <a:solidFill>
                  <a:srgbClr val="E9E9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" name="Rectangle 10"/>
                <p:cNvSpPr>
                  <a:spLocks noChangeArrowheads="1"/>
                </p:cNvSpPr>
                <p:nvPr/>
              </p:nvSpPr>
              <p:spPr bwMode="auto">
                <a:xfrm>
                  <a:off x="318" y="960"/>
                  <a:ext cx="2919" cy="1639"/>
                </a:xfrm>
                <a:prstGeom prst="rect">
                  <a:avLst/>
                </a:pr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" name="Freeform 11"/>
                <p:cNvSpPr>
                  <a:spLocks/>
                </p:cNvSpPr>
                <p:nvPr/>
              </p:nvSpPr>
              <p:spPr bwMode="auto">
                <a:xfrm>
                  <a:off x="1478" y="2993"/>
                  <a:ext cx="651" cy="61"/>
                </a:xfrm>
                <a:custGeom>
                  <a:avLst/>
                  <a:gdLst>
                    <a:gd name="T0" fmla="*/ 639 w 651"/>
                    <a:gd name="T1" fmla="*/ 0 h 61"/>
                    <a:gd name="T2" fmla="*/ 12 w 651"/>
                    <a:gd name="T3" fmla="*/ 0 h 61"/>
                    <a:gd name="T4" fmla="*/ 0 w 651"/>
                    <a:gd name="T5" fmla="*/ 61 h 61"/>
                    <a:gd name="T6" fmla="*/ 651 w 651"/>
                    <a:gd name="T7" fmla="*/ 61 h 61"/>
                    <a:gd name="T8" fmla="*/ 639 w 651"/>
                    <a:gd name="T9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1" h="61">
                      <a:moveTo>
                        <a:pt x="639" y="0"/>
                      </a:moveTo>
                      <a:lnTo>
                        <a:pt x="12" y="0"/>
                      </a:lnTo>
                      <a:lnTo>
                        <a:pt x="0" y="61"/>
                      </a:lnTo>
                      <a:lnTo>
                        <a:pt x="651" y="61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solidFill>
                  <a:srgbClr val="6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2"/>
                <p:cNvSpPr>
                  <a:spLocks/>
                </p:cNvSpPr>
                <p:nvPr/>
              </p:nvSpPr>
              <p:spPr bwMode="auto">
                <a:xfrm>
                  <a:off x="1478" y="2993"/>
                  <a:ext cx="651" cy="61"/>
                </a:xfrm>
                <a:custGeom>
                  <a:avLst/>
                  <a:gdLst>
                    <a:gd name="T0" fmla="*/ 639 w 651"/>
                    <a:gd name="T1" fmla="*/ 0 h 61"/>
                    <a:gd name="T2" fmla="*/ 12 w 651"/>
                    <a:gd name="T3" fmla="*/ 0 h 61"/>
                    <a:gd name="T4" fmla="*/ 0 w 651"/>
                    <a:gd name="T5" fmla="*/ 61 h 61"/>
                    <a:gd name="T6" fmla="*/ 651 w 651"/>
                    <a:gd name="T7" fmla="*/ 61 h 61"/>
                    <a:gd name="T8" fmla="*/ 639 w 651"/>
                    <a:gd name="T9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1" h="61">
                      <a:moveTo>
                        <a:pt x="639" y="0"/>
                      </a:moveTo>
                      <a:lnTo>
                        <a:pt x="12" y="0"/>
                      </a:lnTo>
                      <a:lnTo>
                        <a:pt x="0" y="61"/>
                      </a:lnTo>
                      <a:lnTo>
                        <a:pt x="651" y="61"/>
                      </a:lnTo>
                      <a:lnTo>
                        <a:pt x="63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773" y="2623870"/>
                <a:ext cx="4185139" cy="2520208"/>
              </a:xfrm>
              <a:prstGeom prst="rect">
                <a:avLst/>
              </a:prstGeom>
            </p:spPr>
          </p:pic>
        </p:grpSp>
        <p:sp>
          <p:nvSpPr>
            <p:cNvPr id="2" name="同心圆 1"/>
            <p:cNvSpPr/>
            <p:nvPr/>
          </p:nvSpPr>
          <p:spPr>
            <a:xfrm>
              <a:off x="2892923" y="5500243"/>
              <a:ext cx="247650" cy="247650"/>
            </a:xfrm>
            <a:prstGeom prst="donut">
              <a:avLst>
                <a:gd name="adj" fmla="val 70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947469" y="5554789"/>
              <a:ext cx="138557" cy="13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6327785" y="2795487"/>
            <a:ext cx="4770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使用作业</a:t>
            </a:r>
            <a:r>
              <a:rPr lang="en-US" altLang="zh-CN" sz="2000" dirty="0"/>
              <a:t>5</a:t>
            </a:r>
            <a:r>
              <a:rPr lang="zh-CN" altLang="en-US" sz="2000" dirty="0"/>
              <a:t>的</a:t>
            </a:r>
            <a:r>
              <a:rPr lang="en-US" altLang="zh-CN" sz="2000" dirty="0"/>
              <a:t>bonus</a:t>
            </a:r>
            <a:r>
              <a:rPr lang="zh-CN" altLang="en-US" sz="2000" dirty="0"/>
              <a:t>中完成的</a:t>
            </a:r>
            <a:r>
              <a:rPr lang="en-US" altLang="zh-CN" sz="2000" dirty="0"/>
              <a:t>Camera</a:t>
            </a:r>
            <a:r>
              <a:rPr lang="zh-CN" altLang="en-US" sz="2000" dirty="0"/>
              <a:t>类，使摄像机可以被键盘或鼠标控制移动，做出类似航拍的效果。</a:t>
            </a:r>
            <a:endParaRPr lang="en-US" altLang="zh-CN" sz="2000" dirty="0"/>
          </a:p>
        </p:txBody>
      </p:sp>
      <p:sp>
        <p:nvSpPr>
          <p:cNvPr id="6" name="AutoShape 6" descr="æ¥çæºå¾å">
            <a:extLst>
              <a:ext uri="{FF2B5EF4-FFF2-40B4-BE49-F238E27FC236}">
                <a16:creationId xmlns:a16="http://schemas.microsoft.com/office/drawing/2014/main" id="{DC7406F5-DCB7-4FB5-9C96-4D6C81A9FC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æ¥çæºå¾å">
            <a:extLst>
              <a:ext uri="{FF2B5EF4-FFF2-40B4-BE49-F238E27FC236}">
                <a16:creationId xmlns:a16="http://schemas.microsoft.com/office/drawing/2014/main" id="{8FE6ACA8-746D-4238-BF48-56A8388CC4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01" y="2780379"/>
            <a:ext cx="4414063" cy="20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21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0" y="4684725"/>
            <a:ext cx="12230100" cy="438150"/>
          </a:xfrm>
          <a:custGeom>
            <a:avLst/>
            <a:gdLst>
              <a:gd name="connsiteX0" fmla="*/ 0 w 12230100"/>
              <a:gd name="connsiteY0" fmla="*/ 0 h 419100"/>
              <a:gd name="connsiteX1" fmla="*/ 4248150 w 12230100"/>
              <a:gd name="connsiteY1" fmla="*/ 0 h 419100"/>
              <a:gd name="connsiteX2" fmla="*/ 4248150 w 12230100"/>
              <a:gd name="connsiteY2" fmla="*/ 419100 h 419100"/>
              <a:gd name="connsiteX3" fmla="*/ 7981950 w 12230100"/>
              <a:gd name="connsiteY3" fmla="*/ 419100 h 419100"/>
              <a:gd name="connsiteX4" fmla="*/ 7981950 w 12230100"/>
              <a:gd name="connsiteY4" fmla="*/ 95250 h 419100"/>
              <a:gd name="connsiteX5" fmla="*/ 12230100 w 12230100"/>
              <a:gd name="connsiteY5" fmla="*/ 95250 h 419100"/>
              <a:gd name="connsiteX6" fmla="*/ 12230100 w 12230100"/>
              <a:gd name="connsiteY6" fmla="*/ 133350 h 419100"/>
              <a:gd name="connsiteX0" fmla="*/ 0 w 12230100"/>
              <a:gd name="connsiteY0" fmla="*/ 0 h 419100"/>
              <a:gd name="connsiteX1" fmla="*/ 4248150 w 12230100"/>
              <a:gd name="connsiteY1" fmla="*/ 0 h 419100"/>
              <a:gd name="connsiteX2" fmla="*/ 4248150 w 12230100"/>
              <a:gd name="connsiteY2" fmla="*/ 419100 h 419100"/>
              <a:gd name="connsiteX3" fmla="*/ 7886700 w 12230100"/>
              <a:gd name="connsiteY3" fmla="*/ 419100 h 419100"/>
              <a:gd name="connsiteX4" fmla="*/ 7981950 w 12230100"/>
              <a:gd name="connsiteY4" fmla="*/ 95250 h 419100"/>
              <a:gd name="connsiteX5" fmla="*/ 12230100 w 12230100"/>
              <a:gd name="connsiteY5" fmla="*/ 95250 h 419100"/>
              <a:gd name="connsiteX6" fmla="*/ 12230100 w 12230100"/>
              <a:gd name="connsiteY6" fmla="*/ 133350 h 419100"/>
              <a:gd name="connsiteX0" fmla="*/ 0 w 12230100"/>
              <a:gd name="connsiteY0" fmla="*/ 0 h 419100"/>
              <a:gd name="connsiteX1" fmla="*/ 4248150 w 12230100"/>
              <a:gd name="connsiteY1" fmla="*/ 0 h 419100"/>
              <a:gd name="connsiteX2" fmla="*/ 4362450 w 12230100"/>
              <a:gd name="connsiteY2" fmla="*/ 400050 h 419100"/>
              <a:gd name="connsiteX3" fmla="*/ 7886700 w 12230100"/>
              <a:gd name="connsiteY3" fmla="*/ 419100 h 419100"/>
              <a:gd name="connsiteX4" fmla="*/ 7981950 w 12230100"/>
              <a:gd name="connsiteY4" fmla="*/ 95250 h 419100"/>
              <a:gd name="connsiteX5" fmla="*/ 12230100 w 12230100"/>
              <a:gd name="connsiteY5" fmla="*/ 95250 h 419100"/>
              <a:gd name="connsiteX6" fmla="*/ 12230100 w 12230100"/>
              <a:gd name="connsiteY6" fmla="*/ 133350 h 419100"/>
              <a:gd name="connsiteX0" fmla="*/ 0 w 12230100"/>
              <a:gd name="connsiteY0" fmla="*/ 0 h 438150"/>
              <a:gd name="connsiteX1" fmla="*/ 4248150 w 12230100"/>
              <a:gd name="connsiteY1" fmla="*/ 0 h 438150"/>
              <a:gd name="connsiteX2" fmla="*/ 4362450 w 12230100"/>
              <a:gd name="connsiteY2" fmla="*/ 438150 h 438150"/>
              <a:gd name="connsiteX3" fmla="*/ 7886700 w 12230100"/>
              <a:gd name="connsiteY3" fmla="*/ 419100 h 438150"/>
              <a:gd name="connsiteX4" fmla="*/ 7981950 w 12230100"/>
              <a:gd name="connsiteY4" fmla="*/ 95250 h 438150"/>
              <a:gd name="connsiteX5" fmla="*/ 12230100 w 12230100"/>
              <a:gd name="connsiteY5" fmla="*/ 95250 h 438150"/>
              <a:gd name="connsiteX6" fmla="*/ 12230100 w 12230100"/>
              <a:gd name="connsiteY6" fmla="*/ 133350 h 438150"/>
              <a:gd name="connsiteX0" fmla="*/ 0 w 12230100"/>
              <a:gd name="connsiteY0" fmla="*/ 0 h 438150"/>
              <a:gd name="connsiteX1" fmla="*/ 4248150 w 12230100"/>
              <a:gd name="connsiteY1" fmla="*/ 0 h 438150"/>
              <a:gd name="connsiteX2" fmla="*/ 4362450 w 12230100"/>
              <a:gd name="connsiteY2" fmla="*/ 438150 h 438150"/>
              <a:gd name="connsiteX3" fmla="*/ 7886700 w 12230100"/>
              <a:gd name="connsiteY3" fmla="*/ 419100 h 438150"/>
              <a:gd name="connsiteX4" fmla="*/ 7981950 w 12230100"/>
              <a:gd name="connsiteY4" fmla="*/ 95250 h 438150"/>
              <a:gd name="connsiteX5" fmla="*/ 12230100 w 12230100"/>
              <a:gd name="connsiteY5" fmla="*/ 95250 h 438150"/>
              <a:gd name="connsiteX6" fmla="*/ 12230100 w 12230100"/>
              <a:gd name="connsiteY6" fmla="*/ 1333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100" h="438150">
                <a:moveTo>
                  <a:pt x="0" y="0"/>
                </a:moveTo>
                <a:lnTo>
                  <a:pt x="4248150" y="0"/>
                </a:lnTo>
                <a:lnTo>
                  <a:pt x="4362450" y="438150"/>
                </a:lnTo>
                <a:lnTo>
                  <a:pt x="7886700" y="419100"/>
                </a:lnTo>
                <a:lnTo>
                  <a:pt x="7981950" y="95250"/>
                </a:lnTo>
                <a:lnTo>
                  <a:pt x="12230100" y="95250"/>
                </a:lnTo>
                <a:lnTo>
                  <a:pt x="12230100" y="133350"/>
                </a:lnTo>
              </a:path>
            </a:pathLst>
          </a:custGeom>
          <a:noFill/>
          <a:ln w="12700">
            <a:solidFill>
              <a:srgbClr val="40404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300888" y="5591220"/>
            <a:ext cx="7590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 err="1"/>
              <a:t>Phong</a:t>
            </a:r>
            <a:r>
              <a:rPr lang="zh-CN" altLang="en-US" sz="2000" dirty="0"/>
              <a:t>光照模型，并使用</a:t>
            </a:r>
            <a:r>
              <a:rPr lang="en-US" altLang="zh-CN" sz="2000" dirty="0" err="1"/>
              <a:t>Phong</a:t>
            </a:r>
            <a:r>
              <a:rPr lang="en-US" altLang="zh-CN" sz="2000" dirty="0"/>
              <a:t> Shading</a:t>
            </a:r>
            <a:r>
              <a:rPr lang="zh-CN" altLang="en-US" sz="2000" dirty="0"/>
              <a:t>进行着色，使野外草原上的太阳光照效果自然。</a:t>
            </a:r>
          </a:p>
        </p:txBody>
      </p:sp>
      <p:sp>
        <p:nvSpPr>
          <p:cNvPr id="23" name="矩形 22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51109" y="254328"/>
            <a:ext cx="6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  <a:ea typeface="+mj-ea"/>
              </a:rPr>
              <a:t>01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402303" y="241630"/>
            <a:ext cx="6730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Simple lighting and shading –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杨芮</a:t>
            </a:r>
          </a:p>
        </p:txBody>
      </p:sp>
      <p:grpSp>
        <p:nvGrpSpPr>
          <p:cNvPr id="26" name="组合 25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33" name="等腰三角形 32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D0F6FBA-2027-4230-98D8-6FF86CA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38" y="2317609"/>
            <a:ext cx="6238875" cy="1733550"/>
          </a:xfrm>
          <a:prstGeom prst="rect">
            <a:avLst/>
          </a:prstGeom>
        </p:spPr>
      </p:pic>
      <p:pic>
        <p:nvPicPr>
          <p:cNvPr id="2054" name="Picture 6" descr="æ¥çæºå¾å">
            <a:extLst>
              <a:ext uri="{FF2B5EF4-FFF2-40B4-BE49-F238E27FC236}">
                <a16:creationId xmlns:a16="http://schemas.microsoft.com/office/drawing/2014/main" id="{4DC3171D-0937-4488-B024-DF41C8B8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255" y="1576755"/>
            <a:ext cx="4308543" cy="287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826520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14514" y="1971161"/>
            <a:ext cx="12192000" cy="1879600"/>
          </a:xfrm>
          <a:custGeom>
            <a:avLst/>
            <a:gdLst>
              <a:gd name="connsiteX0" fmla="*/ 0 w 12192000"/>
              <a:gd name="connsiteY0" fmla="*/ 1879600 h 1879600"/>
              <a:gd name="connsiteX1" fmla="*/ 990600 w 12192000"/>
              <a:gd name="connsiteY1" fmla="*/ 1168400 h 1879600"/>
              <a:gd name="connsiteX2" fmla="*/ 2120900 w 12192000"/>
              <a:gd name="connsiteY2" fmla="*/ 1384300 h 1879600"/>
              <a:gd name="connsiteX3" fmla="*/ 3175000 w 12192000"/>
              <a:gd name="connsiteY3" fmla="*/ 1498600 h 1879600"/>
              <a:gd name="connsiteX4" fmla="*/ 4876800 w 12192000"/>
              <a:gd name="connsiteY4" fmla="*/ 774700 h 1879600"/>
              <a:gd name="connsiteX5" fmla="*/ 7620000 w 12192000"/>
              <a:gd name="connsiteY5" fmla="*/ 762000 h 1879600"/>
              <a:gd name="connsiteX6" fmla="*/ 9867900 w 12192000"/>
              <a:gd name="connsiteY6" fmla="*/ 1447800 h 1879600"/>
              <a:gd name="connsiteX7" fmla="*/ 11366500 w 12192000"/>
              <a:gd name="connsiteY7" fmla="*/ 1143000 h 1879600"/>
              <a:gd name="connsiteX8" fmla="*/ 12192000 w 121920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879600">
                <a:moveTo>
                  <a:pt x="0" y="1879600"/>
                </a:moveTo>
                <a:cubicBezTo>
                  <a:pt x="318558" y="1565275"/>
                  <a:pt x="637117" y="1250950"/>
                  <a:pt x="990600" y="1168400"/>
                </a:cubicBezTo>
                <a:cubicBezTo>
                  <a:pt x="1344083" y="1085850"/>
                  <a:pt x="1756833" y="1329267"/>
                  <a:pt x="2120900" y="1384300"/>
                </a:cubicBezTo>
                <a:cubicBezTo>
                  <a:pt x="2484967" y="1439333"/>
                  <a:pt x="2715683" y="1600200"/>
                  <a:pt x="3175000" y="1498600"/>
                </a:cubicBezTo>
                <a:cubicBezTo>
                  <a:pt x="3634317" y="1397000"/>
                  <a:pt x="4135967" y="897467"/>
                  <a:pt x="4876800" y="774700"/>
                </a:cubicBezTo>
                <a:cubicBezTo>
                  <a:pt x="5617633" y="651933"/>
                  <a:pt x="6788150" y="649817"/>
                  <a:pt x="7620000" y="762000"/>
                </a:cubicBezTo>
                <a:cubicBezTo>
                  <a:pt x="8451850" y="874183"/>
                  <a:pt x="9243483" y="1384300"/>
                  <a:pt x="9867900" y="1447800"/>
                </a:cubicBezTo>
                <a:cubicBezTo>
                  <a:pt x="10492317" y="1511300"/>
                  <a:pt x="10979150" y="1384300"/>
                  <a:pt x="11366500" y="1143000"/>
                </a:cubicBezTo>
                <a:cubicBezTo>
                  <a:pt x="11753850" y="901700"/>
                  <a:pt x="11972925" y="450850"/>
                  <a:pt x="12192000" y="0"/>
                </a:cubicBezTo>
              </a:path>
            </a:pathLst>
          </a:custGeom>
          <a:noFill/>
          <a:ln w="19050">
            <a:solidFill>
              <a:srgbClr val="C7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678077" y="4514887"/>
            <a:ext cx="3053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使用草地、羊毛的纹理贴图使模型更为真实。</a:t>
            </a:r>
          </a:p>
        </p:txBody>
      </p:sp>
      <p:sp>
        <p:nvSpPr>
          <p:cNvPr id="31" name="矩形 30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51109" y="254328"/>
            <a:ext cx="6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  <a:ea typeface="+mj-ea"/>
              </a:rPr>
              <a:t>01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402304" y="241629"/>
            <a:ext cx="513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Texture mapping -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李天译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4" name="等腰三角形 43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6" name="Picture 4" descr="è¶åå®å±±ç¾åèå¨ç» ç»µç¾ å°ç¾sheep">
            <a:extLst>
              <a:ext uri="{FF2B5EF4-FFF2-40B4-BE49-F238E27FC236}">
                <a16:creationId xmlns:a16="http://schemas.microsoft.com/office/drawing/2014/main" id="{1713C413-7AA5-435F-A380-B30ED01CC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07" y="1232006"/>
            <a:ext cx="4080985" cy="28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6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5987591" y="1647788"/>
            <a:ext cx="2220619" cy="2220619"/>
            <a:chOff x="5938887" y="1794331"/>
            <a:chExt cx="1885360" cy="1885360"/>
          </a:xfrm>
        </p:grpSpPr>
        <p:sp>
          <p:nvSpPr>
            <p:cNvPr id="14" name="椭圆 13"/>
            <p:cNvSpPr/>
            <p:nvPr/>
          </p:nvSpPr>
          <p:spPr>
            <a:xfrm>
              <a:off x="6167282" y="2022726"/>
              <a:ext cx="1428570" cy="14285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938887" y="1794331"/>
              <a:ext cx="1885360" cy="1885360"/>
            </a:xfrm>
            <a:prstGeom prst="ellipse">
              <a:avLst/>
            </a:prstGeom>
            <a:noFill/>
            <a:ln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70287" y="4079360"/>
            <a:ext cx="2322286" cy="2322286"/>
            <a:chOff x="5938887" y="1794331"/>
            <a:chExt cx="1885360" cy="1885360"/>
          </a:xfrm>
        </p:grpSpPr>
        <p:sp>
          <p:nvSpPr>
            <p:cNvPr id="31" name="椭圆 30"/>
            <p:cNvSpPr/>
            <p:nvPr/>
          </p:nvSpPr>
          <p:spPr>
            <a:xfrm>
              <a:off x="6167282" y="2022726"/>
              <a:ext cx="1428570" cy="14285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938887" y="1794331"/>
              <a:ext cx="1885360" cy="1885360"/>
            </a:xfrm>
            <a:prstGeom prst="ellipse">
              <a:avLst/>
            </a:prstGeom>
            <a:noFill/>
            <a:ln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432014" y="2410530"/>
            <a:ext cx="2967958" cy="2967958"/>
            <a:chOff x="5938887" y="1794331"/>
            <a:chExt cx="1885360" cy="1885360"/>
          </a:xfrm>
        </p:grpSpPr>
        <p:sp>
          <p:nvSpPr>
            <p:cNvPr id="24" name="椭圆 23"/>
            <p:cNvSpPr/>
            <p:nvPr/>
          </p:nvSpPr>
          <p:spPr>
            <a:xfrm>
              <a:off x="6167282" y="2022726"/>
              <a:ext cx="1428570" cy="14285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938887" y="1794331"/>
              <a:ext cx="1885360" cy="1885360"/>
            </a:xfrm>
            <a:prstGeom prst="ellipse">
              <a:avLst/>
            </a:prstGeom>
            <a:noFill/>
            <a:ln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51109" y="254328"/>
            <a:ext cx="6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  <a:ea typeface="+mj-ea"/>
              </a:rPr>
              <a:t>01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402303" y="241629"/>
            <a:ext cx="748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Model import &amp; Mesh viewing -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许倚安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4" name="等腰三角形 43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4" name="Picture 2" descr="Farm Animals Set">
            <a:extLst>
              <a:ext uri="{FF2B5EF4-FFF2-40B4-BE49-F238E27FC236}">
                <a16:creationId xmlns:a16="http://schemas.microsoft.com/office/drawing/2014/main" id="{DAE03AE7-1D5E-4C8C-8BD7-1981B1F5C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3" t="4393" r="19660" b="22635"/>
          <a:stretch/>
        </p:blipFill>
        <p:spPr bwMode="auto">
          <a:xfrm>
            <a:off x="8568914" y="2549919"/>
            <a:ext cx="2694156" cy="2703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ertex Color Trees Set">
            <a:extLst>
              <a:ext uri="{FF2B5EF4-FFF2-40B4-BE49-F238E27FC236}">
                <a16:creationId xmlns:a16="http://schemas.microsoft.com/office/drawing/2014/main" id="{6A8F6DB7-3BB6-468B-B2FA-3E07F1391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7" t="37314" r="22664" b="17930"/>
          <a:stretch/>
        </p:blipFill>
        <p:spPr bwMode="auto">
          <a:xfrm>
            <a:off x="5429689" y="4192739"/>
            <a:ext cx="2203481" cy="20955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ow Poly Nature Pack (Lite)">
            <a:extLst>
              <a:ext uri="{FF2B5EF4-FFF2-40B4-BE49-F238E27FC236}">
                <a16:creationId xmlns:a16="http://schemas.microsoft.com/office/drawing/2014/main" id="{494B1602-57C7-4AC8-968D-9AA3F4BB7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" t="7582" r="36097" b="17273"/>
          <a:stretch/>
        </p:blipFill>
        <p:spPr bwMode="auto">
          <a:xfrm>
            <a:off x="6038617" y="1759300"/>
            <a:ext cx="2118565" cy="21352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48B8231-95A7-4C85-8D89-9DD72AB3AA89}"/>
              </a:ext>
            </a:extLst>
          </p:cNvPr>
          <p:cNvSpPr txBox="1"/>
          <p:nvPr/>
        </p:nvSpPr>
        <p:spPr>
          <a:xfrm>
            <a:off x="1433421" y="3222076"/>
            <a:ext cx="3053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使用</a:t>
            </a:r>
            <a:r>
              <a:rPr lang="en-US" altLang="zh-CN" dirty="0" err="1"/>
              <a:t>Assimp</a:t>
            </a:r>
            <a:r>
              <a:rPr lang="zh-CN" altLang="en-US" dirty="0"/>
              <a:t>导入不同的模型，制作野外环境。</a:t>
            </a:r>
          </a:p>
        </p:txBody>
      </p:sp>
    </p:spTree>
    <p:extLst>
      <p:ext uri="{BB962C8B-B14F-4D97-AF65-F5344CB8AC3E}">
        <p14:creationId xmlns:p14="http://schemas.microsoft.com/office/powerpoint/2010/main" val="24303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138703" y="820267"/>
            <a:ext cx="1914597" cy="3045017"/>
          </a:xfrm>
          <a:prstGeom prst="rect">
            <a:avLst/>
          </a:prstGeom>
          <a:noFill/>
          <a:ln w="19050" cap="flat" cmpd="sng" algn="ctr">
            <a:solidFill>
              <a:srgbClr val="C75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11703" y="3318041"/>
            <a:ext cx="1568597" cy="484289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ctr"/>
            <a:r>
              <a:rPr lang="en-US" altLang="zh-CN" sz="2400" b="1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Bonus</a:t>
            </a:r>
            <a:endParaRPr lang="zh-CN" altLang="en-US" sz="2400" b="1" spc="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15429" y="2654776"/>
            <a:ext cx="4161142" cy="393954"/>
          </a:xfrm>
          <a:prstGeom prst="rect">
            <a:avLst/>
          </a:prstGeom>
          <a:solidFill>
            <a:srgbClr val="C75050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600" kern="0" spc="2000">
              <a:solidFill>
                <a:srgbClr val="282728"/>
              </a:solidFill>
              <a:latin typeface="Mistral" panose="03090702030407020403" pitchFamily="66" charset="0"/>
              <a:ea typeface="幼圆" panose="020105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38702" y="6626004"/>
            <a:ext cx="1914597" cy="231996"/>
          </a:xfrm>
          <a:prstGeom prst="rect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46513" y="4235941"/>
            <a:ext cx="4498975" cy="738188"/>
          </a:xfrm>
          <a:prstGeom prst="rect">
            <a:avLst/>
          </a:prstGeom>
          <a:noFill/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Sky Box               6. Particle System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Display Text          7. Anti-Aliasing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Stencil Test          8. Fluid Simulation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 Gravity System and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Collision Detection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 Skeletal Animation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58968" y="1006973"/>
            <a:ext cx="1274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PART   TWO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64058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14514" y="1971161"/>
            <a:ext cx="12192000" cy="1879600"/>
          </a:xfrm>
          <a:custGeom>
            <a:avLst/>
            <a:gdLst>
              <a:gd name="connsiteX0" fmla="*/ 0 w 12192000"/>
              <a:gd name="connsiteY0" fmla="*/ 1879600 h 1879600"/>
              <a:gd name="connsiteX1" fmla="*/ 990600 w 12192000"/>
              <a:gd name="connsiteY1" fmla="*/ 1168400 h 1879600"/>
              <a:gd name="connsiteX2" fmla="*/ 2120900 w 12192000"/>
              <a:gd name="connsiteY2" fmla="*/ 1384300 h 1879600"/>
              <a:gd name="connsiteX3" fmla="*/ 3175000 w 12192000"/>
              <a:gd name="connsiteY3" fmla="*/ 1498600 h 1879600"/>
              <a:gd name="connsiteX4" fmla="*/ 4876800 w 12192000"/>
              <a:gd name="connsiteY4" fmla="*/ 774700 h 1879600"/>
              <a:gd name="connsiteX5" fmla="*/ 7620000 w 12192000"/>
              <a:gd name="connsiteY5" fmla="*/ 762000 h 1879600"/>
              <a:gd name="connsiteX6" fmla="*/ 9867900 w 12192000"/>
              <a:gd name="connsiteY6" fmla="*/ 1447800 h 1879600"/>
              <a:gd name="connsiteX7" fmla="*/ 11366500 w 12192000"/>
              <a:gd name="connsiteY7" fmla="*/ 1143000 h 1879600"/>
              <a:gd name="connsiteX8" fmla="*/ 12192000 w 121920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879600">
                <a:moveTo>
                  <a:pt x="0" y="1879600"/>
                </a:moveTo>
                <a:cubicBezTo>
                  <a:pt x="318558" y="1565275"/>
                  <a:pt x="637117" y="1250950"/>
                  <a:pt x="990600" y="1168400"/>
                </a:cubicBezTo>
                <a:cubicBezTo>
                  <a:pt x="1344083" y="1085850"/>
                  <a:pt x="1756833" y="1329267"/>
                  <a:pt x="2120900" y="1384300"/>
                </a:cubicBezTo>
                <a:cubicBezTo>
                  <a:pt x="2484967" y="1439333"/>
                  <a:pt x="2715683" y="1600200"/>
                  <a:pt x="3175000" y="1498600"/>
                </a:cubicBezTo>
                <a:cubicBezTo>
                  <a:pt x="3634317" y="1397000"/>
                  <a:pt x="4135967" y="897467"/>
                  <a:pt x="4876800" y="774700"/>
                </a:cubicBezTo>
                <a:cubicBezTo>
                  <a:pt x="5617633" y="651933"/>
                  <a:pt x="6788150" y="649817"/>
                  <a:pt x="7620000" y="762000"/>
                </a:cubicBezTo>
                <a:cubicBezTo>
                  <a:pt x="8451850" y="874183"/>
                  <a:pt x="9243483" y="1384300"/>
                  <a:pt x="9867900" y="1447800"/>
                </a:cubicBezTo>
                <a:cubicBezTo>
                  <a:pt x="10492317" y="1511300"/>
                  <a:pt x="10979150" y="1384300"/>
                  <a:pt x="11366500" y="1143000"/>
                </a:cubicBezTo>
                <a:cubicBezTo>
                  <a:pt x="11753850" y="901700"/>
                  <a:pt x="11972925" y="450850"/>
                  <a:pt x="12192000" y="0"/>
                </a:cubicBezTo>
              </a:path>
            </a:pathLst>
          </a:custGeom>
          <a:noFill/>
          <a:ln w="19050">
            <a:solidFill>
              <a:srgbClr val="C7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402303" y="4870071"/>
            <a:ext cx="234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使用天空盒的素材，模拟旷野的天空。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4352376" y="4822663"/>
            <a:ext cx="0" cy="1188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147973" y="4870071"/>
            <a:ext cx="2218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把文字添加到纹理图中，通过加载纹理显示文字。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570607" y="4822663"/>
            <a:ext cx="2051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使用模板测试实现显示选中物体的轮廓的效果。</a:t>
            </a:r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7968343" y="4822663"/>
            <a:ext cx="0" cy="1188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51109" y="254328"/>
            <a:ext cx="6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  <a:ea typeface="+mj-ea"/>
              </a:rPr>
              <a:t>02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402303" y="241629"/>
            <a:ext cx="8743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Sky Box &amp; Display Text &amp; Stencil Test –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许倚安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4" name="等腰三角形 43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AutoShape 2" descr="æ¥çæºå¾å">
            <a:extLst>
              <a:ext uri="{FF2B5EF4-FFF2-40B4-BE49-F238E27FC236}">
                <a16:creationId xmlns:a16="http://schemas.microsoft.com/office/drawing/2014/main" id="{2D13BFFF-37BD-4CF4-898F-224534143C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12F6178-699D-4B1A-A506-CF2FF8158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971" y="2057518"/>
            <a:ext cx="2928430" cy="21963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51A9E3F-722B-4A86-B888-A6A6978F2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33" t="13361" r="12567" b="27965"/>
          <a:stretch/>
        </p:blipFill>
        <p:spPr>
          <a:xfrm>
            <a:off x="4747105" y="2057518"/>
            <a:ext cx="2928430" cy="2196324"/>
          </a:xfrm>
          <a:prstGeom prst="rect">
            <a:avLst/>
          </a:prstGeom>
        </p:spPr>
      </p:pic>
      <p:pic>
        <p:nvPicPr>
          <p:cNvPr id="5124" name="Picture 4" descr="https://learnopengl-cn.github.io/img/04/02/stencil_scene_outlined.png">
            <a:extLst>
              <a:ext uri="{FF2B5EF4-FFF2-40B4-BE49-F238E27FC236}">
                <a16:creationId xmlns:a16="http://schemas.microsoft.com/office/drawing/2014/main" id="{B4F69327-1500-4B25-BA66-A4A52597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48" y="2055407"/>
            <a:ext cx="2841281" cy="222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93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COURSE_ID" val="1E2F398C-C7B4-4454-8F6F-76CFD20B0B8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JVte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CVbXt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JVte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lW17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lW17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lW17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lW17Sp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lW17Sr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lm17Sg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CWbXtKKwvAbUoAAABrAAAAGwAAAHVuaXZlcnNhbC91bml2ZXJzYWwucG5nLnhtbLOxr8jNUShLLSrOzM+zVTLUM1Cyt+PlsikoSi3LTC1XqACKGekZQICSQiUqtzwzpSQDKGRgbowQzEjNTM8osVWyMDCFC+oDzQQAUEsBAgAAFAACAAgAlW17ShUOrShkBAAABxEAAB0AAAAAAAAAAQAAAAAAAAAAAHVuaXZlcnNhbC9jb21tb25fbWVzc2FnZXMubG5nUEsBAgAAFAACAAgAlW17Sgh+CyMpAwAAhgwAACcAAAAAAAAAAQAAAAAAnwQAAHVuaXZlcnNhbC9mbGFzaF9wdWJsaXNoaW5nX3NldHRpbmdzLnhtbFBLAQIAABQAAgAIAJVte0q1/AlkugIAAFUKAAAhAAAAAAAAAAEAAAAAAA0IAAB1bml2ZXJzYWwvZmxhc2hfc2tpbl9zZXR0aW5ncy54bWxQSwECAAAUAAIACACVbXtKKpYPZ/4CAACXCwAAJgAAAAAAAAABAAAAAAAGCwAAdW5pdmVyc2FsL2h0bWxfcHVibGlzaGluZ19zZXR0aW5ncy54bWxQSwECAAAUAAIACACVbXtKaHFSkZoBAAAfBgAAHwAAAAAAAAABAAAAAABIDgAAdW5pdmVyc2FsL2h0bWxfc2tpbl9zZXR0aW5ncy5qc1BLAQIAABQAAgAIAJVte0o9PC/RwQAAAOUBAAAaAAAAAAAAAAEAAAAAAB8QAAB1bml2ZXJzYWwvaTE4bl9wcmVzZXRzLnhtbFBLAQIAABQAAgAIAJVte0qa+ZZkawAAAGsAAAAcAAAAAAAAAAEAAAAAABgRAAB1bml2ZXJzYWwvbG9jYWxfc2V0dGluZ3MueG1sUEsBAgAAFAACAAgARJRXRyO0Tvv7AgAAsAgAABQAAAAAAAAAAQAAAAAAvREAAHVuaXZlcnNhbC9wbGF5ZXIueG1sUEsBAgAAFAACAAgAlW17SrCHI/RsAQAA9wIAACkAAAAAAAAAAQAAAAAA6hQAAHVuaXZlcnNhbC9za2luX2N1c3RvbWl6YXRpb25fc2V0dGluZ3MueG1sUEsBAgAAFAACAAgAlm17SgXZichKDQAA1SEAABcAAAAAAAAAAAAAAAAAnRYAAHVuaXZlcnNhbC91bml2ZXJzYWwucG5nUEsBAgAAFAACAAgAlm17SisLwG1KAAAAawAAABsAAAAAAAAAAQAAAAAAHCQAAHVuaXZlcnNhbC91bml2ZXJzYWwucG5nLnhtbFBLBQYAAAAACwALAEkDAACfJAAAAAA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TuWHP#"/>
  <p:tag name="MH_LAYOUT" val="Text"/>
  <p:tag name="MH" val="20160315165528"/>
  <p:tag name="MH_LIBRARY" val="GRAPHI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gency FB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441</Words>
  <Application>Microsoft Office PowerPoint</Application>
  <PresentationFormat>宽屏</PresentationFormat>
  <Paragraphs>78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黑体</vt:lpstr>
      <vt:lpstr>微软雅黑</vt:lpstr>
      <vt:lpstr>Agency FB</vt:lpstr>
      <vt:lpstr>Arial</vt:lpstr>
      <vt:lpstr>Calibri</vt:lpstr>
      <vt:lpstr>Mistral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轩 颜</cp:lastModifiedBy>
  <cp:revision>251</cp:revision>
  <dcterms:created xsi:type="dcterms:W3CDTF">2015-12-31T14:36:27Z</dcterms:created>
  <dcterms:modified xsi:type="dcterms:W3CDTF">2019-05-09T09:15:25Z</dcterms:modified>
</cp:coreProperties>
</file>